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9" r:id="rId1"/>
  </p:sldMasterIdLst>
  <p:notesMasterIdLst>
    <p:notesMasterId r:id="rId12"/>
  </p:notesMasterIdLst>
  <p:sldIdLst>
    <p:sldId id="256" r:id="rId2"/>
    <p:sldId id="316" r:id="rId3"/>
    <p:sldId id="277" r:id="rId4"/>
    <p:sldId id="259" r:id="rId5"/>
    <p:sldId id="317" r:id="rId6"/>
    <p:sldId id="318" r:id="rId7"/>
    <p:sldId id="319" r:id="rId8"/>
    <p:sldId id="270" r:id="rId9"/>
    <p:sldId id="311" r:id="rId10"/>
    <p:sldId id="31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Moody" initials="KM" lastIdx="1" clrIdx="0">
    <p:extLst>
      <p:ext uri="{19B8F6BF-5375-455C-9EA6-DF929625EA0E}">
        <p15:presenceInfo xmlns:p15="http://schemas.microsoft.com/office/powerpoint/2012/main" userId="2ee831e3daaeef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/>
    <p:restoredTop sz="94694"/>
  </p:normalViewPr>
  <p:slideViewPr>
    <p:cSldViewPr snapToGrid="0">
      <p:cViewPr varScale="1">
        <p:scale>
          <a:sx n="161" d="100"/>
          <a:sy n="161" d="100"/>
        </p:scale>
        <p:origin x="30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ristinmoody/Desktop/pta-restructuring-survey-fall-2021_entries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ristinmoody/Desktop/pta-restructuring-survey-fall-2021_entries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ristinmoody/Desktop/Volunteer%20Stuff/pta-restructuring-survey-fall-2021_entries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Racial Identity of Participants by Percentage</a:t>
            </a:r>
            <a:r>
              <a:rPr lang="en-US" baseline="0" dirty="0"/>
              <a:t> of Total Respondents Who Provided Race*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3-3E4E-A7EC-9005E97007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D3-3E4E-A7EC-9005E97007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D3-3E4E-A7EC-9005E97007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D3-3E4E-A7EC-9005E97007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D3-3E4E-A7EC-9005E97007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D3-3E4E-A7EC-9005E97007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CD3-3E4E-A7EC-9005E9700757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CD3-3E4E-A7EC-9005E9700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Sheet1!$N$22:$N$28</c:f>
              <c:strCache>
                <c:ptCount val="7"/>
                <c:pt idx="0">
                  <c:v>Black/African American</c:v>
                </c:pt>
                <c:pt idx="1">
                  <c:v>White/Caucasian</c:v>
                </c:pt>
                <c:pt idx="2">
                  <c:v>Asian Indian (1%)</c:v>
                </c:pt>
                <c:pt idx="3">
                  <c:v>Japanese (.5%)</c:v>
                </c:pt>
                <c:pt idx="4">
                  <c:v>Chinese (.5%)</c:v>
                </c:pt>
                <c:pt idx="5">
                  <c:v>Other (1%)</c:v>
                </c:pt>
                <c:pt idx="6">
                  <c:v>No Response</c:v>
                </c:pt>
              </c:strCache>
            </c:strRef>
          </c:cat>
          <c:val>
            <c:numRef>
              <c:f>Sheet1!$O$22:$O$28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1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D3-3E4E-A7EC-9005E9700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Participants</a:t>
            </a:r>
            <a:r>
              <a:rPr lang="en-US" baseline="0"/>
              <a:t> by Academy Affiliation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D-6B4B-B794-814ED89DCA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D-6B4B-B794-814ED89DCA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D-6B4B-B794-814ED89DCA0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CD-6B4B-B794-814ED89DC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Sheet1!$E$6:$E$9</c:f>
              <c:strCache>
                <c:ptCount val="4"/>
                <c:pt idx="0">
                  <c:v>EA</c:v>
                </c:pt>
                <c:pt idx="1">
                  <c:v>JA</c:v>
                </c:pt>
                <c:pt idx="2">
                  <c:v>SA</c:v>
                </c:pt>
                <c:pt idx="3">
                  <c:v>Graduates</c:v>
                </c:pt>
              </c:strCache>
            </c:strRef>
          </c:cat>
          <c:val>
            <c:numRef>
              <c:f>Sheet1!$F$6:$F$9</c:f>
              <c:numCache>
                <c:formatCode>General</c:formatCode>
                <c:ptCount val="4"/>
                <c:pt idx="0">
                  <c:v>158</c:v>
                </c:pt>
                <c:pt idx="1">
                  <c:v>76</c:v>
                </c:pt>
                <c:pt idx="2">
                  <c:v>52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CD-6B4B-B794-814ED89DC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4178032"/>
        <c:axId val="1011782016"/>
      </c:barChart>
      <c:catAx>
        <c:axId val="9741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782016"/>
        <c:crosses val="autoZero"/>
        <c:auto val="1"/>
        <c:lblAlgn val="ctr"/>
        <c:lblOffset val="100"/>
        <c:noMultiLvlLbl val="0"/>
      </c:catAx>
      <c:valAx>
        <c:axId val="10117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17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 Does PTA Need To Be Doing?*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7-724B-9E37-473168E6C7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7-724B-9E37-473168E6C7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107-724B-9E37-473168E6C7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07-724B-9E37-473168E6C7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07-724B-9E37-473168E6C7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7-724B-9E37-473168E6C7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7-724B-9E37-473168E6C77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07-724B-9E37-473168E6C77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7-724B-9E37-473168E6C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Sheet1!$A$55:$A$63</c:f>
              <c:strCache>
                <c:ptCount val="9"/>
                <c:pt idx="0">
                  <c:v>support school-home communication</c:v>
                </c:pt>
                <c:pt idx="1">
                  <c:v>help teachers</c:v>
                </c:pt>
                <c:pt idx="2">
                  <c:v>campus safety </c:v>
                </c:pt>
                <c:pt idx="3">
                  <c:v>parent volunteer opportunities</c:v>
                </c:pt>
                <c:pt idx="4">
                  <c:v>parent feedback to admin</c:v>
                </c:pt>
                <c:pt idx="5">
                  <c:v>community building events</c:v>
                </c:pt>
                <c:pt idx="6">
                  <c:v>monthly town halls</c:v>
                </c:pt>
                <c:pt idx="7">
                  <c:v>speaker series</c:v>
                </c:pt>
                <c:pt idx="8">
                  <c:v>support families in need</c:v>
                </c:pt>
              </c:strCache>
            </c:strRef>
          </c:cat>
          <c:val>
            <c:numRef>
              <c:f>Sheet1!$B$55:$B$63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7-724B-9E37-473168E6C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020079"/>
        <c:axId val="120045727"/>
      </c:barChart>
      <c:catAx>
        <c:axId val="12002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45727"/>
        <c:crosses val="autoZero"/>
        <c:auto val="1"/>
        <c:lblAlgn val="ctr"/>
        <c:lblOffset val="100"/>
        <c:noMultiLvlLbl val="0"/>
      </c:catAx>
      <c:valAx>
        <c:axId val="12004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200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BE986-9367-4E03-B694-A174A52066C0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BEF62D-8965-4773-B11A-592E6E51CAC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All data was anonymized and sorted into a spreadsheet</a:t>
          </a:r>
        </a:p>
      </dgm:t>
    </dgm:pt>
    <dgm:pt modelId="{32892311-0924-459B-8370-C8CB0D251DF7}" type="parTrans" cxnId="{8CF30F9E-2796-46AE-8255-564622072BCF}">
      <dgm:prSet/>
      <dgm:spPr/>
      <dgm:t>
        <a:bodyPr/>
        <a:lstStyle/>
        <a:p>
          <a:endParaRPr lang="en-US"/>
        </a:p>
      </dgm:t>
    </dgm:pt>
    <dgm:pt modelId="{150BEF5F-D0D7-4CCB-A0CE-732F78F6EED1}" type="sibTrans" cxnId="{8CF30F9E-2796-46AE-8255-564622072BCF}">
      <dgm:prSet/>
      <dgm:spPr/>
      <dgm:t>
        <a:bodyPr/>
        <a:lstStyle/>
        <a:p>
          <a:endParaRPr lang="en-US"/>
        </a:p>
      </dgm:t>
    </dgm:pt>
    <dgm:pt modelId="{7CA0EBDE-B885-494B-A016-DED3579E7AA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Quantifiable data (like responses that could be counted) were illustrated as graphs</a:t>
          </a:r>
        </a:p>
      </dgm:t>
    </dgm:pt>
    <dgm:pt modelId="{EFD86609-2363-47C4-83A6-75ADB9F30E61}" type="parTrans" cxnId="{9428DD8F-8E22-481A-94C6-733B08633D06}">
      <dgm:prSet/>
      <dgm:spPr/>
      <dgm:t>
        <a:bodyPr/>
        <a:lstStyle/>
        <a:p>
          <a:endParaRPr lang="en-US"/>
        </a:p>
      </dgm:t>
    </dgm:pt>
    <dgm:pt modelId="{EFF464CC-B451-4B96-BDEC-210969BB786B}" type="sibTrans" cxnId="{9428DD8F-8E22-481A-94C6-733B08633D06}">
      <dgm:prSet/>
      <dgm:spPr/>
      <dgm:t>
        <a:bodyPr/>
        <a:lstStyle/>
        <a:p>
          <a:endParaRPr lang="en-US"/>
        </a:p>
      </dgm:t>
    </dgm:pt>
    <dgm:pt modelId="{04DA1352-D6A5-429C-A3B4-6BAA88000623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Qualitative data (like words and phrases from open responses) was coded by theme and counted to determine typicality or frequency of mention</a:t>
          </a:r>
        </a:p>
      </dgm:t>
    </dgm:pt>
    <dgm:pt modelId="{6B7E0013-ECEA-4C84-9AE3-B2E59ABAFF93}" type="parTrans" cxnId="{88F4FC97-7C66-4030-8943-F5C26F53271D}">
      <dgm:prSet/>
      <dgm:spPr/>
      <dgm:t>
        <a:bodyPr/>
        <a:lstStyle/>
        <a:p>
          <a:endParaRPr lang="en-US"/>
        </a:p>
      </dgm:t>
    </dgm:pt>
    <dgm:pt modelId="{C0C57A7B-76B2-4D5B-B891-A84D4C8C0797}" type="sibTrans" cxnId="{88F4FC97-7C66-4030-8943-F5C26F53271D}">
      <dgm:prSet/>
      <dgm:spPr/>
      <dgm:t>
        <a:bodyPr/>
        <a:lstStyle/>
        <a:p>
          <a:endParaRPr lang="en-US"/>
        </a:p>
      </dgm:t>
    </dgm:pt>
    <dgm:pt modelId="{1DD6AEF2-42A5-4200-99B0-9DEB4E2F0761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Themes that were most often named across questions are identified in the final slides</a:t>
          </a:r>
        </a:p>
      </dgm:t>
    </dgm:pt>
    <dgm:pt modelId="{1574949D-45F2-4E25-8BEE-0503909A30CA}" type="parTrans" cxnId="{8A6515DB-CDB5-4E33-AC2C-2A4A69E20253}">
      <dgm:prSet/>
      <dgm:spPr/>
      <dgm:t>
        <a:bodyPr/>
        <a:lstStyle/>
        <a:p>
          <a:endParaRPr lang="en-US"/>
        </a:p>
      </dgm:t>
    </dgm:pt>
    <dgm:pt modelId="{A93AC280-C19F-4053-8491-97BC755AD56F}" type="sibTrans" cxnId="{8A6515DB-CDB5-4E33-AC2C-2A4A69E20253}">
      <dgm:prSet/>
      <dgm:spPr/>
      <dgm:t>
        <a:bodyPr/>
        <a:lstStyle/>
        <a:p>
          <a:endParaRPr lang="en-US"/>
        </a:p>
      </dgm:t>
    </dgm:pt>
    <dgm:pt modelId="{295E3DB3-7458-4F50-A020-47F7E3FF9FA3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Suggestions and themes most often made across respondents are identified in final slides</a:t>
          </a:r>
        </a:p>
      </dgm:t>
    </dgm:pt>
    <dgm:pt modelId="{107FE776-18A8-42B2-9028-9F2FB8004C82}" type="parTrans" cxnId="{5EFDB5F9-9B6D-4095-93DC-781318525343}">
      <dgm:prSet/>
      <dgm:spPr/>
      <dgm:t>
        <a:bodyPr/>
        <a:lstStyle/>
        <a:p>
          <a:endParaRPr lang="en-US"/>
        </a:p>
      </dgm:t>
    </dgm:pt>
    <dgm:pt modelId="{7CD5C4D2-F095-4692-B997-8A419DFF245F}" type="sibTrans" cxnId="{5EFDB5F9-9B6D-4095-93DC-781318525343}">
      <dgm:prSet/>
      <dgm:spPr/>
      <dgm:t>
        <a:bodyPr/>
        <a:lstStyle/>
        <a:p>
          <a:endParaRPr lang="en-US"/>
        </a:p>
      </dgm:t>
    </dgm:pt>
    <dgm:pt modelId="{D1133834-2EAD-4E79-AEB2-ED5D51FDCC20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Data was triangulated (checked by one staff member and one PTA member) to reduce bias</a:t>
          </a:r>
        </a:p>
      </dgm:t>
    </dgm:pt>
    <dgm:pt modelId="{455EC07D-EF7A-4953-8302-1392D7474FFB}" type="parTrans" cxnId="{3A8DBE38-8568-407C-AFEE-9173B3B04B62}">
      <dgm:prSet/>
      <dgm:spPr/>
      <dgm:t>
        <a:bodyPr/>
        <a:lstStyle/>
        <a:p>
          <a:endParaRPr lang="en-US"/>
        </a:p>
      </dgm:t>
    </dgm:pt>
    <dgm:pt modelId="{AE319216-7E56-4346-BB7F-1FB0DD044F7A}" type="sibTrans" cxnId="{3A8DBE38-8568-407C-AFEE-9173B3B04B62}">
      <dgm:prSet/>
      <dgm:spPr/>
      <dgm:t>
        <a:bodyPr/>
        <a:lstStyle/>
        <a:p>
          <a:endParaRPr lang="en-US"/>
        </a:p>
      </dgm:t>
    </dgm:pt>
    <dgm:pt modelId="{5ED2E735-2A4F-411A-8F1A-FC123A0C411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Any data that identifies specific individuals or is too general to inform strategy (ie “the PTA does a good job”) was removed</a:t>
          </a:r>
        </a:p>
      </dgm:t>
    </dgm:pt>
    <dgm:pt modelId="{D92FC864-8A77-4EB5-84AD-9FAA755CC51E}" type="parTrans" cxnId="{15C2F915-AB83-45A8-8FFA-7A8038366AEE}">
      <dgm:prSet/>
      <dgm:spPr/>
      <dgm:t>
        <a:bodyPr/>
        <a:lstStyle/>
        <a:p>
          <a:endParaRPr lang="en-US"/>
        </a:p>
      </dgm:t>
    </dgm:pt>
    <dgm:pt modelId="{A998016E-E02D-428D-AB36-5DFDD67FB7DD}" type="sibTrans" cxnId="{15C2F915-AB83-45A8-8FFA-7A8038366AEE}">
      <dgm:prSet/>
      <dgm:spPr/>
      <dgm:t>
        <a:bodyPr/>
        <a:lstStyle/>
        <a:p>
          <a:endParaRPr lang="en-US"/>
        </a:p>
      </dgm:t>
    </dgm:pt>
    <dgm:pt modelId="{77D45D57-5928-4C1D-889C-E5C1A1F7AEA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Five respondents who provided contact information were randomly selected to receive swag bags as incentive for participation</a:t>
          </a:r>
        </a:p>
      </dgm:t>
    </dgm:pt>
    <dgm:pt modelId="{EF6778A7-2878-493F-B04C-8C9BA95B9CF1}" type="parTrans" cxnId="{F6A289E4-05E7-4B7F-81DE-0A76C2C716A6}">
      <dgm:prSet/>
      <dgm:spPr/>
      <dgm:t>
        <a:bodyPr/>
        <a:lstStyle/>
        <a:p>
          <a:endParaRPr lang="en-US"/>
        </a:p>
      </dgm:t>
    </dgm:pt>
    <dgm:pt modelId="{7E22FF98-524C-4CCC-8769-128029A8059A}" type="sibTrans" cxnId="{F6A289E4-05E7-4B7F-81DE-0A76C2C716A6}">
      <dgm:prSet/>
      <dgm:spPr/>
      <dgm:t>
        <a:bodyPr/>
        <a:lstStyle/>
        <a:p>
          <a:endParaRPr lang="en-US"/>
        </a:p>
      </dgm:t>
    </dgm:pt>
    <dgm:pt modelId="{C1E6ED38-2443-FC4D-9FA5-67202E0C50A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Quotations from open responses that captured the most common themes for a given question were selected to be shared herein</a:t>
          </a:r>
        </a:p>
      </dgm:t>
    </dgm:pt>
    <dgm:pt modelId="{7B05ABE2-066A-4B4E-A1E3-D89AD66B5557}" type="parTrans" cxnId="{2D8B1453-5652-C645-8DD1-74E79125B700}">
      <dgm:prSet/>
      <dgm:spPr/>
      <dgm:t>
        <a:bodyPr/>
        <a:lstStyle/>
        <a:p>
          <a:endParaRPr lang="en-US"/>
        </a:p>
      </dgm:t>
    </dgm:pt>
    <dgm:pt modelId="{B92686CA-BCAA-344C-9894-0821C38104A1}" type="sibTrans" cxnId="{2D8B1453-5652-C645-8DD1-74E79125B700}">
      <dgm:prSet/>
      <dgm:spPr/>
      <dgm:t>
        <a:bodyPr/>
        <a:lstStyle/>
        <a:p>
          <a:endParaRPr lang="en-US"/>
        </a:p>
      </dgm:t>
    </dgm:pt>
    <dgm:pt modelId="{839AF8BB-76B7-B447-9688-60CD04244B9F}" type="pres">
      <dgm:prSet presAssocID="{38EBE986-9367-4E03-B694-A174A52066C0}" presName="diagram" presStyleCnt="0">
        <dgm:presLayoutVars>
          <dgm:dir/>
          <dgm:resizeHandles val="exact"/>
        </dgm:presLayoutVars>
      </dgm:prSet>
      <dgm:spPr/>
    </dgm:pt>
    <dgm:pt modelId="{DE1E8A72-F966-6845-93FB-65AE1D18552B}" type="pres">
      <dgm:prSet presAssocID="{55BEF62D-8965-4773-B11A-592E6E51CAC4}" presName="node" presStyleLbl="node1" presStyleIdx="0" presStyleCnt="9">
        <dgm:presLayoutVars>
          <dgm:bulletEnabled val="1"/>
        </dgm:presLayoutVars>
      </dgm:prSet>
      <dgm:spPr/>
    </dgm:pt>
    <dgm:pt modelId="{830FFEB8-457A-5E48-9D10-06DCD5302ADD}" type="pres">
      <dgm:prSet presAssocID="{150BEF5F-D0D7-4CCB-A0CE-732F78F6EED1}" presName="sibTrans" presStyleCnt="0"/>
      <dgm:spPr/>
    </dgm:pt>
    <dgm:pt modelId="{161B6D2D-99AA-B34A-A2E3-692B3F3B510A}" type="pres">
      <dgm:prSet presAssocID="{7CA0EBDE-B885-494B-A016-DED3579E7AA7}" presName="node" presStyleLbl="node1" presStyleIdx="1" presStyleCnt="9">
        <dgm:presLayoutVars>
          <dgm:bulletEnabled val="1"/>
        </dgm:presLayoutVars>
      </dgm:prSet>
      <dgm:spPr/>
    </dgm:pt>
    <dgm:pt modelId="{122104C3-7D2E-494B-B2B4-FDD26AE81BFB}" type="pres">
      <dgm:prSet presAssocID="{EFF464CC-B451-4B96-BDEC-210969BB786B}" presName="sibTrans" presStyleCnt="0"/>
      <dgm:spPr/>
    </dgm:pt>
    <dgm:pt modelId="{4B4272E8-6D8E-FD4D-8A28-3AB5AC1AE900}" type="pres">
      <dgm:prSet presAssocID="{04DA1352-D6A5-429C-A3B4-6BAA88000623}" presName="node" presStyleLbl="node1" presStyleIdx="2" presStyleCnt="9">
        <dgm:presLayoutVars>
          <dgm:bulletEnabled val="1"/>
        </dgm:presLayoutVars>
      </dgm:prSet>
      <dgm:spPr/>
    </dgm:pt>
    <dgm:pt modelId="{8C95D861-BDF2-324F-9053-5A5FD1D010BB}" type="pres">
      <dgm:prSet presAssocID="{C0C57A7B-76B2-4D5B-B891-A84D4C8C0797}" presName="sibTrans" presStyleCnt="0"/>
      <dgm:spPr/>
    </dgm:pt>
    <dgm:pt modelId="{F319DD57-5D41-1E41-9E5B-3295047A90A3}" type="pres">
      <dgm:prSet presAssocID="{1DD6AEF2-42A5-4200-99B0-9DEB4E2F0761}" presName="node" presStyleLbl="node1" presStyleIdx="3" presStyleCnt="9">
        <dgm:presLayoutVars>
          <dgm:bulletEnabled val="1"/>
        </dgm:presLayoutVars>
      </dgm:prSet>
      <dgm:spPr/>
    </dgm:pt>
    <dgm:pt modelId="{3141ED80-613A-7642-B118-EF39BDE2B9DF}" type="pres">
      <dgm:prSet presAssocID="{A93AC280-C19F-4053-8491-97BC755AD56F}" presName="sibTrans" presStyleCnt="0"/>
      <dgm:spPr/>
    </dgm:pt>
    <dgm:pt modelId="{CA537B73-6892-D044-A5F0-B623B30D3399}" type="pres">
      <dgm:prSet presAssocID="{295E3DB3-7458-4F50-A020-47F7E3FF9FA3}" presName="node" presStyleLbl="node1" presStyleIdx="4" presStyleCnt="9">
        <dgm:presLayoutVars>
          <dgm:bulletEnabled val="1"/>
        </dgm:presLayoutVars>
      </dgm:prSet>
      <dgm:spPr/>
    </dgm:pt>
    <dgm:pt modelId="{FE5BDF0D-53B9-C44C-83BD-25B594CF5350}" type="pres">
      <dgm:prSet presAssocID="{7CD5C4D2-F095-4692-B997-8A419DFF245F}" presName="sibTrans" presStyleCnt="0"/>
      <dgm:spPr/>
    </dgm:pt>
    <dgm:pt modelId="{93C72AE4-254A-D64D-8A60-1C75E45D2912}" type="pres">
      <dgm:prSet presAssocID="{D1133834-2EAD-4E79-AEB2-ED5D51FDCC20}" presName="node" presStyleLbl="node1" presStyleIdx="5" presStyleCnt="9">
        <dgm:presLayoutVars>
          <dgm:bulletEnabled val="1"/>
        </dgm:presLayoutVars>
      </dgm:prSet>
      <dgm:spPr/>
    </dgm:pt>
    <dgm:pt modelId="{77351639-5DA8-BC46-BEE2-11FD4A9D7345}" type="pres">
      <dgm:prSet presAssocID="{AE319216-7E56-4346-BB7F-1FB0DD044F7A}" presName="sibTrans" presStyleCnt="0"/>
      <dgm:spPr/>
    </dgm:pt>
    <dgm:pt modelId="{FF4ECF85-4180-934D-B4D8-E548CAACC741}" type="pres">
      <dgm:prSet presAssocID="{5ED2E735-2A4F-411A-8F1A-FC123A0C411A}" presName="node" presStyleLbl="node1" presStyleIdx="6" presStyleCnt="9">
        <dgm:presLayoutVars>
          <dgm:bulletEnabled val="1"/>
        </dgm:presLayoutVars>
      </dgm:prSet>
      <dgm:spPr/>
    </dgm:pt>
    <dgm:pt modelId="{9CEFF731-81DD-5E4B-9334-925B510B2735}" type="pres">
      <dgm:prSet presAssocID="{A998016E-E02D-428D-AB36-5DFDD67FB7DD}" presName="sibTrans" presStyleCnt="0"/>
      <dgm:spPr/>
    </dgm:pt>
    <dgm:pt modelId="{87BE3937-3479-9545-BE61-79DB3BA727D1}" type="pres">
      <dgm:prSet presAssocID="{77D45D57-5928-4C1D-889C-E5C1A1F7AEA4}" presName="node" presStyleLbl="node1" presStyleIdx="7" presStyleCnt="9">
        <dgm:presLayoutVars>
          <dgm:bulletEnabled val="1"/>
        </dgm:presLayoutVars>
      </dgm:prSet>
      <dgm:spPr/>
    </dgm:pt>
    <dgm:pt modelId="{F6C76954-42B6-1D44-AD5C-8448DEB5E486}" type="pres">
      <dgm:prSet presAssocID="{7E22FF98-524C-4CCC-8769-128029A8059A}" presName="sibTrans" presStyleCnt="0"/>
      <dgm:spPr/>
    </dgm:pt>
    <dgm:pt modelId="{7A8F4732-B0AE-DD4D-A14C-52EE67813905}" type="pres">
      <dgm:prSet presAssocID="{C1E6ED38-2443-FC4D-9FA5-67202E0C5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CF5FB09-A837-A74D-AF41-FB29377A0905}" type="presOf" srcId="{5ED2E735-2A4F-411A-8F1A-FC123A0C411A}" destId="{FF4ECF85-4180-934D-B4D8-E548CAACC741}" srcOrd="0" destOrd="0" presId="urn:microsoft.com/office/officeart/2005/8/layout/default"/>
    <dgm:cxn modelId="{15C2F915-AB83-45A8-8FFA-7A8038366AEE}" srcId="{38EBE986-9367-4E03-B694-A174A52066C0}" destId="{5ED2E735-2A4F-411A-8F1A-FC123A0C411A}" srcOrd="6" destOrd="0" parTransId="{D92FC864-8A77-4EB5-84AD-9FAA755CC51E}" sibTransId="{A998016E-E02D-428D-AB36-5DFDD67FB7DD}"/>
    <dgm:cxn modelId="{28C1FA20-8AA5-AA41-BDDE-444CA52DA9F3}" type="presOf" srcId="{C1E6ED38-2443-FC4D-9FA5-67202E0C50A7}" destId="{7A8F4732-B0AE-DD4D-A14C-52EE67813905}" srcOrd="0" destOrd="0" presId="urn:microsoft.com/office/officeart/2005/8/layout/default"/>
    <dgm:cxn modelId="{3C5A5026-5E8D-F14C-B435-D328F799751F}" type="presOf" srcId="{04DA1352-D6A5-429C-A3B4-6BAA88000623}" destId="{4B4272E8-6D8E-FD4D-8A28-3AB5AC1AE900}" srcOrd="0" destOrd="0" presId="urn:microsoft.com/office/officeart/2005/8/layout/default"/>
    <dgm:cxn modelId="{3A8DBE38-8568-407C-AFEE-9173B3B04B62}" srcId="{38EBE986-9367-4E03-B694-A174A52066C0}" destId="{D1133834-2EAD-4E79-AEB2-ED5D51FDCC20}" srcOrd="5" destOrd="0" parTransId="{455EC07D-EF7A-4953-8302-1392D7474FFB}" sibTransId="{AE319216-7E56-4346-BB7F-1FB0DD044F7A}"/>
    <dgm:cxn modelId="{2D8B1453-5652-C645-8DD1-74E79125B700}" srcId="{38EBE986-9367-4E03-B694-A174A52066C0}" destId="{C1E6ED38-2443-FC4D-9FA5-67202E0C50A7}" srcOrd="8" destOrd="0" parTransId="{7B05ABE2-066A-4B4E-A1E3-D89AD66B5557}" sibTransId="{B92686CA-BCAA-344C-9894-0821C38104A1}"/>
    <dgm:cxn modelId="{D9BF5969-312A-E643-9538-81A091BC5790}" type="presOf" srcId="{D1133834-2EAD-4E79-AEB2-ED5D51FDCC20}" destId="{93C72AE4-254A-D64D-8A60-1C75E45D2912}" srcOrd="0" destOrd="0" presId="urn:microsoft.com/office/officeart/2005/8/layout/default"/>
    <dgm:cxn modelId="{9428DD8F-8E22-481A-94C6-733B08633D06}" srcId="{38EBE986-9367-4E03-B694-A174A52066C0}" destId="{7CA0EBDE-B885-494B-A016-DED3579E7AA7}" srcOrd="1" destOrd="0" parTransId="{EFD86609-2363-47C4-83A6-75ADB9F30E61}" sibTransId="{EFF464CC-B451-4B96-BDEC-210969BB786B}"/>
    <dgm:cxn modelId="{88F4FC97-7C66-4030-8943-F5C26F53271D}" srcId="{38EBE986-9367-4E03-B694-A174A52066C0}" destId="{04DA1352-D6A5-429C-A3B4-6BAA88000623}" srcOrd="2" destOrd="0" parTransId="{6B7E0013-ECEA-4C84-9AE3-B2E59ABAFF93}" sibTransId="{C0C57A7B-76B2-4D5B-B891-A84D4C8C0797}"/>
    <dgm:cxn modelId="{DA12BC9A-3388-A14B-8902-1E554152AA53}" type="presOf" srcId="{55BEF62D-8965-4773-B11A-592E6E51CAC4}" destId="{DE1E8A72-F966-6845-93FB-65AE1D18552B}" srcOrd="0" destOrd="0" presId="urn:microsoft.com/office/officeart/2005/8/layout/default"/>
    <dgm:cxn modelId="{8CF30F9E-2796-46AE-8255-564622072BCF}" srcId="{38EBE986-9367-4E03-B694-A174A52066C0}" destId="{55BEF62D-8965-4773-B11A-592E6E51CAC4}" srcOrd="0" destOrd="0" parTransId="{32892311-0924-459B-8370-C8CB0D251DF7}" sibTransId="{150BEF5F-D0D7-4CCB-A0CE-732F78F6EED1}"/>
    <dgm:cxn modelId="{BF6D06B6-C7B8-3E45-A685-0EF1DCF5C4FA}" type="presOf" srcId="{7CA0EBDE-B885-494B-A016-DED3579E7AA7}" destId="{161B6D2D-99AA-B34A-A2E3-692B3F3B510A}" srcOrd="0" destOrd="0" presId="urn:microsoft.com/office/officeart/2005/8/layout/default"/>
    <dgm:cxn modelId="{AE46F0B7-A1F2-DC43-B80B-7977B58CF2C7}" type="presOf" srcId="{38EBE986-9367-4E03-B694-A174A52066C0}" destId="{839AF8BB-76B7-B447-9688-60CD04244B9F}" srcOrd="0" destOrd="0" presId="urn:microsoft.com/office/officeart/2005/8/layout/default"/>
    <dgm:cxn modelId="{8A6515DB-CDB5-4E33-AC2C-2A4A69E20253}" srcId="{38EBE986-9367-4E03-B694-A174A52066C0}" destId="{1DD6AEF2-42A5-4200-99B0-9DEB4E2F0761}" srcOrd="3" destOrd="0" parTransId="{1574949D-45F2-4E25-8BEE-0503909A30CA}" sibTransId="{A93AC280-C19F-4053-8491-97BC755AD56F}"/>
    <dgm:cxn modelId="{C41543DF-09EE-6547-912D-45F551B99774}" type="presOf" srcId="{1DD6AEF2-42A5-4200-99B0-9DEB4E2F0761}" destId="{F319DD57-5D41-1E41-9E5B-3295047A90A3}" srcOrd="0" destOrd="0" presId="urn:microsoft.com/office/officeart/2005/8/layout/default"/>
    <dgm:cxn modelId="{288763DF-7CFE-6348-B78D-A4D99FBDE706}" type="presOf" srcId="{77D45D57-5928-4C1D-889C-E5C1A1F7AEA4}" destId="{87BE3937-3479-9545-BE61-79DB3BA727D1}" srcOrd="0" destOrd="0" presId="urn:microsoft.com/office/officeart/2005/8/layout/default"/>
    <dgm:cxn modelId="{F6A289E4-05E7-4B7F-81DE-0A76C2C716A6}" srcId="{38EBE986-9367-4E03-B694-A174A52066C0}" destId="{77D45D57-5928-4C1D-889C-E5C1A1F7AEA4}" srcOrd="7" destOrd="0" parTransId="{EF6778A7-2878-493F-B04C-8C9BA95B9CF1}" sibTransId="{7E22FF98-524C-4CCC-8769-128029A8059A}"/>
    <dgm:cxn modelId="{981B32F7-7B6E-8741-9619-869D52C8BB24}" type="presOf" srcId="{295E3DB3-7458-4F50-A020-47F7E3FF9FA3}" destId="{CA537B73-6892-D044-A5F0-B623B30D3399}" srcOrd="0" destOrd="0" presId="urn:microsoft.com/office/officeart/2005/8/layout/default"/>
    <dgm:cxn modelId="{5EFDB5F9-9B6D-4095-93DC-781318525343}" srcId="{38EBE986-9367-4E03-B694-A174A52066C0}" destId="{295E3DB3-7458-4F50-A020-47F7E3FF9FA3}" srcOrd="4" destOrd="0" parTransId="{107FE776-18A8-42B2-9028-9F2FB8004C82}" sibTransId="{7CD5C4D2-F095-4692-B997-8A419DFF245F}"/>
    <dgm:cxn modelId="{CFFFF74B-25A8-5843-8347-07C2113123CD}" type="presParOf" srcId="{839AF8BB-76B7-B447-9688-60CD04244B9F}" destId="{DE1E8A72-F966-6845-93FB-65AE1D18552B}" srcOrd="0" destOrd="0" presId="urn:microsoft.com/office/officeart/2005/8/layout/default"/>
    <dgm:cxn modelId="{45B2B233-6D95-E640-AABB-36F1199A79B5}" type="presParOf" srcId="{839AF8BB-76B7-B447-9688-60CD04244B9F}" destId="{830FFEB8-457A-5E48-9D10-06DCD5302ADD}" srcOrd="1" destOrd="0" presId="urn:microsoft.com/office/officeart/2005/8/layout/default"/>
    <dgm:cxn modelId="{0D32139A-6DA8-064D-88A6-9EE5944165E2}" type="presParOf" srcId="{839AF8BB-76B7-B447-9688-60CD04244B9F}" destId="{161B6D2D-99AA-B34A-A2E3-692B3F3B510A}" srcOrd="2" destOrd="0" presId="urn:microsoft.com/office/officeart/2005/8/layout/default"/>
    <dgm:cxn modelId="{D493F680-0F65-2B4B-A975-4D5AE5B07F7B}" type="presParOf" srcId="{839AF8BB-76B7-B447-9688-60CD04244B9F}" destId="{122104C3-7D2E-494B-B2B4-FDD26AE81BFB}" srcOrd="3" destOrd="0" presId="urn:microsoft.com/office/officeart/2005/8/layout/default"/>
    <dgm:cxn modelId="{DFFE901D-372E-0E4C-9D1E-C850B0C392FF}" type="presParOf" srcId="{839AF8BB-76B7-B447-9688-60CD04244B9F}" destId="{4B4272E8-6D8E-FD4D-8A28-3AB5AC1AE900}" srcOrd="4" destOrd="0" presId="urn:microsoft.com/office/officeart/2005/8/layout/default"/>
    <dgm:cxn modelId="{CD4E856B-4D9E-624E-BFE4-8C0F161EF96D}" type="presParOf" srcId="{839AF8BB-76B7-B447-9688-60CD04244B9F}" destId="{8C95D861-BDF2-324F-9053-5A5FD1D010BB}" srcOrd="5" destOrd="0" presId="urn:microsoft.com/office/officeart/2005/8/layout/default"/>
    <dgm:cxn modelId="{860D0381-A434-8441-B60B-68B6801D2234}" type="presParOf" srcId="{839AF8BB-76B7-B447-9688-60CD04244B9F}" destId="{F319DD57-5D41-1E41-9E5B-3295047A90A3}" srcOrd="6" destOrd="0" presId="urn:microsoft.com/office/officeart/2005/8/layout/default"/>
    <dgm:cxn modelId="{E03246D4-AB3E-714B-B97A-6EFF93EF7AA5}" type="presParOf" srcId="{839AF8BB-76B7-B447-9688-60CD04244B9F}" destId="{3141ED80-613A-7642-B118-EF39BDE2B9DF}" srcOrd="7" destOrd="0" presId="urn:microsoft.com/office/officeart/2005/8/layout/default"/>
    <dgm:cxn modelId="{C9C52FE6-DFDB-9742-BAB5-504C75EB6D94}" type="presParOf" srcId="{839AF8BB-76B7-B447-9688-60CD04244B9F}" destId="{CA537B73-6892-D044-A5F0-B623B30D3399}" srcOrd="8" destOrd="0" presId="urn:microsoft.com/office/officeart/2005/8/layout/default"/>
    <dgm:cxn modelId="{49DC3BD6-0B84-A043-883B-1D7E780A3DE3}" type="presParOf" srcId="{839AF8BB-76B7-B447-9688-60CD04244B9F}" destId="{FE5BDF0D-53B9-C44C-83BD-25B594CF5350}" srcOrd="9" destOrd="0" presId="urn:microsoft.com/office/officeart/2005/8/layout/default"/>
    <dgm:cxn modelId="{6BE41F87-BA63-0F4E-BB99-F91A0E997E6D}" type="presParOf" srcId="{839AF8BB-76B7-B447-9688-60CD04244B9F}" destId="{93C72AE4-254A-D64D-8A60-1C75E45D2912}" srcOrd="10" destOrd="0" presId="urn:microsoft.com/office/officeart/2005/8/layout/default"/>
    <dgm:cxn modelId="{E0EF4711-B8EC-7B4A-BF05-735FD40A7934}" type="presParOf" srcId="{839AF8BB-76B7-B447-9688-60CD04244B9F}" destId="{77351639-5DA8-BC46-BEE2-11FD4A9D7345}" srcOrd="11" destOrd="0" presId="urn:microsoft.com/office/officeart/2005/8/layout/default"/>
    <dgm:cxn modelId="{1DE7EC55-19A8-DB46-BDE3-22325F712549}" type="presParOf" srcId="{839AF8BB-76B7-B447-9688-60CD04244B9F}" destId="{FF4ECF85-4180-934D-B4D8-E548CAACC741}" srcOrd="12" destOrd="0" presId="urn:microsoft.com/office/officeart/2005/8/layout/default"/>
    <dgm:cxn modelId="{10D27BFB-1FFE-E64F-80EA-BFFF1F0E2C6B}" type="presParOf" srcId="{839AF8BB-76B7-B447-9688-60CD04244B9F}" destId="{9CEFF731-81DD-5E4B-9334-925B510B2735}" srcOrd="13" destOrd="0" presId="urn:microsoft.com/office/officeart/2005/8/layout/default"/>
    <dgm:cxn modelId="{29717C5F-61FC-554E-84BF-71F97A804FC2}" type="presParOf" srcId="{839AF8BB-76B7-B447-9688-60CD04244B9F}" destId="{87BE3937-3479-9545-BE61-79DB3BA727D1}" srcOrd="14" destOrd="0" presId="urn:microsoft.com/office/officeart/2005/8/layout/default"/>
    <dgm:cxn modelId="{A471F95E-5632-BD49-9EFB-EDA02015F424}" type="presParOf" srcId="{839AF8BB-76B7-B447-9688-60CD04244B9F}" destId="{F6C76954-42B6-1D44-AD5C-8448DEB5E486}" srcOrd="15" destOrd="0" presId="urn:microsoft.com/office/officeart/2005/8/layout/default"/>
    <dgm:cxn modelId="{7BEB5DE5-8EF4-4343-AD61-788B1128BB86}" type="presParOf" srcId="{839AF8BB-76B7-B447-9688-60CD04244B9F}" destId="{7A8F4732-B0AE-DD4D-A14C-52EE6781390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8A72-F966-6845-93FB-65AE1D18552B}">
      <dsp:nvSpPr>
        <dsp:cNvPr id="0" name=""/>
        <dsp:cNvSpPr/>
      </dsp:nvSpPr>
      <dsp:spPr>
        <a:xfrm>
          <a:off x="436984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All data was anonymized and sorted into a spreadsheet</a:t>
          </a:r>
        </a:p>
      </dsp:txBody>
      <dsp:txXfrm>
        <a:off x="436984" y="884"/>
        <a:ext cx="1630867" cy="978520"/>
      </dsp:txXfrm>
    </dsp:sp>
    <dsp:sp modelId="{161B6D2D-99AA-B34A-A2E3-692B3F3B510A}">
      <dsp:nvSpPr>
        <dsp:cNvPr id="0" name=""/>
        <dsp:cNvSpPr/>
      </dsp:nvSpPr>
      <dsp:spPr>
        <a:xfrm>
          <a:off x="2230938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110337"/>
                <a:satOff val="527"/>
                <a:lumOff val="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0337"/>
                <a:satOff val="527"/>
                <a:lumOff val="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0337"/>
                <a:satOff val="527"/>
                <a:lumOff val="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Quantifiable data (like responses that could be counted) were illustrated as graphs</a:t>
          </a:r>
        </a:p>
      </dsp:txBody>
      <dsp:txXfrm>
        <a:off x="2230938" y="884"/>
        <a:ext cx="1630867" cy="978520"/>
      </dsp:txXfrm>
    </dsp:sp>
    <dsp:sp modelId="{4B4272E8-6D8E-FD4D-8A28-3AB5AC1AE900}">
      <dsp:nvSpPr>
        <dsp:cNvPr id="0" name=""/>
        <dsp:cNvSpPr/>
      </dsp:nvSpPr>
      <dsp:spPr>
        <a:xfrm>
          <a:off x="4024893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220674"/>
                <a:satOff val="1055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0674"/>
                <a:satOff val="1055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0674"/>
                <a:satOff val="1055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Qualitative data (like words and phrases from open responses) was coded by theme and counted to determine typicality or frequency of mention</a:t>
          </a:r>
        </a:p>
      </dsp:txBody>
      <dsp:txXfrm>
        <a:off x="4024893" y="884"/>
        <a:ext cx="1630867" cy="978520"/>
      </dsp:txXfrm>
    </dsp:sp>
    <dsp:sp modelId="{F319DD57-5D41-1E41-9E5B-3295047A90A3}">
      <dsp:nvSpPr>
        <dsp:cNvPr id="0" name=""/>
        <dsp:cNvSpPr/>
      </dsp:nvSpPr>
      <dsp:spPr>
        <a:xfrm>
          <a:off x="5818848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331011"/>
                <a:satOff val="1582"/>
                <a:lumOff val="2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1011"/>
                <a:satOff val="1582"/>
                <a:lumOff val="2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1011"/>
                <a:satOff val="1582"/>
                <a:lumOff val="2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Themes that were most often named across questions are identified in the final slides</a:t>
          </a:r>
        </a:p>
      </dsp:txBody>
      <dsp:txXfrm>
        <a:off x="5818848" y="884"/>
        <a:ext cx="1630867" cy="978520"/>
      </dsp:txXfrm>
    </dsp:sp>
    <dsp:sp modelId="{CA537B73-6892-D044-A5F0-B623B30D3399}">
      <dsp:nvSpPr>
        <dsp:cNvPr id="0" name=""/>
        <dsp:cNvSpPr/>
      </dsp:nvSpPr>
      <dsp:spPr>
        <a:xfrm>
          <a:off x="436984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1348"/>
                <a:satOff val="2109"/>
                <a:lumOff val="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Suggestions and themes most often made across respondents are identified in final slides</a:t>
          </a:r>
        </a:p>
      </dsp:txBody>
      <dsp:txXfrm>
        <a:off x="436984" y="1142491"/>
        <a:ext cx="1630867" cy="978520"/>
      </dsp:txXfrm>
    </dsp:sp>
    <dsp:sp modelId="{93C72AE4-254A-D64D-8A60-1C75E45D2912}">
      <dsp:nvSpPr>
        <dsp:cNvPr id="0" name=""/>
        <dsp:cNvSpPr/>
      </dsp:nvSpPr>
      <dsp:spPr>
        <a:xfrm>
          <a:off x="2230938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551685"/>
                <a:satOff val="2636"/>
                <a:lumOff val="3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51685"/>
                <a:satOff val="2636"/>
                <a:lumOff val="3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51685"/>
                <a:satOff val="2636"/>
                <a:lumOff val="3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Data was triangulated (checked by one staff member and one PTA member) to reduce bias</a:t>
          </a:r>
        </a:p>
      </dsp:txBody>
      <dsp:txXfrm>
        <a:off x="2230938" y="1142491"/>
        <a:ext cx="1630867" cy="978520"/>
      </dsp:txXfrm>
    </dsp:sp>
    <dsp:sp modelId="{FF4ECF85-4180-934D-B4D8-E548CAACC741}">
      <dsp:nvSpPr>
        <dsp:cNvPr id="0" name=""/>
        <dsp:cNvSpPr/>
      </dsp:nvSpPr>
      <dsp:spPr>
        <a:xfrm>
          <a:off x="4024893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662022"/>
                <a:satOff val="3164"/>
                <a:lumOff val="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62022"/>
                <a:satOff val="3164"/>
                <a:lumOff val="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62022"/>
                <a:satOff val="3164"/>
                <a:lumOff val="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Any data that identifies specific individuals or is too general to inform strategy (ie “the PTA does a good job”) was removed</a:t>
          </a:r>
        </a:p>
      </dsp:txBody>
      <dsp:txXfrm>
        <a:off x="4024893" y="1142491"/>
        <a:ext cx="1630867" cy="978520"/>
      </dsp:txXfrm>
    </dsp:sp>
    <dsp:sp modelId="{87BE3937-3479-9545-BE61-79DB3BA727D1}">
      <dsp:nvSpPr>
        <dsp:cNvPr id="0" name=""/>
        <dsp:cNvSpPr/>
      </dsp:nvSpPr>
      <dsp:spPr>
        <a:xfrm>
          <a:off x="5818848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772359"/>
                <a:satOff val="3691"/>
                <a:lumOff val="51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72359"/>
                <a:satOff val="3691"/>
                <a:lumOff val="51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72359"/>
                <a:satOff val="3691"/>
                <a:lumOff val="51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Five respondents who provided contact information were randomly selected to receive swag bags as incentive for participation</a:t>
          </a:r>
        </a:p>
      </dsp:txBody>
      <dsp:txXfrm>
        <a:off x="5818848" y="1142491"/>
        <a:ext cx="1630867" cy="978520"/>
      </dsp:txXfrm>
    </dsp:sp>
    <dsp:sp modelId="{7A8F4732-B0AE-DD4D-A14C-52EE67813905}">
      <dsp:nvSpPr>
        <dsp:cNvPr id="0" name=""/>
        <dsp:cNvSpPr/>
      </dsp:nvSpPr>
      <dsp:spPr>
        <a:xfrm>
          <a:off x="3127916" y="2284099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Quotations from open responses that captured the most common themes for a given question were selected to be shared herein</a:t>
          </a:r>
        </a:p>
      </dsp:txBody>
      <dsp:txXfrm>
        <a:off x="3127916" y="2284099"/>
        <a:ext cx="1630867" cy="9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5251971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5251971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76065b5a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76065b5a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96083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70916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69734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16860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18587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5065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059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799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51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46101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13856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364E-EFB9-3D44-A347-07C6304F7ABA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702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165147"/>
            <a:ext cx="7066893" cy="4978354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1574772"/>
            <a:ext cx="1456680" cy="14171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209872" y="1119429"/>
            <a:ext cx="2240924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28950" y="1454369"/>
            <a:ext cx="5733470" cy="2063314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omfortaa"/>
                <a:cs typeface="Comfortaa"/>
                <a:sym typeface="Comfortaa"/>
              </a:rPr>
              <a:t>PTA Restructuring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omfortaa"/>
                <a:cs typeface="Comfortaa"/>
                <a:sym typeface="Comfortaa"/>
              </a:rPr>
              <a:t>Survey Analysis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28950" y="3586740"/>
            <a:ext cx="5733470" cy="99708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a typeface="Comfortaa"/>
                <a:cs typeface="Comfortaa"/>
                <a:sym typeface="Comfortaa"/>
              </a:rPr>
              <a:t>October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839273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DF9C7A-A672-F942-9E30-E601180E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047514"/>
            <a:ext cx="2430380" cy="304847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Trends: The Work Ahead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705861"/>
            <a:ext cx="2240924" cy="2240924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358574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F3DCF-727C-4240-B7BC-54C202DA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3" y="1144524"/>
            <a:ext cx="4749495" cy="3798179"/>
          </a:xfrm>
        </p:spPr>
        <p:txBody>
          <a:bodyPr>
            <a:normAutofit fontScale="70000" lnSpcReduction="20000"/>
          </a:bodyPr>
          <a:lstStyle/>
          <a:p>
            <a:pPr indent="-228600" defTabSz="914400">
              <a:spcAft>
                <a:spcPts val="600"/>
              </a:spcAft>
            </a:pPr>
            <a:r>
              <a:rPr lang="en-US" sz="1400" dirty="0"/>
              <a:t>Staff appreciation/support 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Creating space for families to volunteer and be engaged at school (parents/caregivers as volunteers)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Opportunities for families to connect and get to know each other (and the staff) outside of the classroom (social events, speaker series, support groups, facilitated discussions, etc.)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Campus safety (parking lot, weapons safety, playground, safe routes to schools)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Mentorship of new families by returning families—onboarding for new families and new family/returning family matching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/>
              <a:t>PTA </a:t>
            </a:r>
            <a:r>
              <a:rPr lang="en-US" sz="1400" dirty="0"/>
              <a:t>Teacher/Staff Committee to inform staff needs and drive staff programming/engagement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Means for PTA to collect family feedback and advocate on behalf of families to the administration for issues of concern to the community/inform policies and school structures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Communications committee to oversee distribution of information, regular updates, collection of feedback, ensure community inquiries are managed and directed to the right places (partner with school)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400" dirty="0"/>
              <a:t>Prioritizing the recruitment of leadership and engagement of diverse families that match the demography of the student body</a:t>
            </a:r>
          </a:p>
          <a:p>
            <a:pPr indent="-228600" defTabSz="914400">
              <a:spcAft>
                <a:spcPts val="600"/>
              </a:spcAft>
            </a:pPr>
            <a:endParaRPr lang="en-US" sz="700" dirty="0"/>
          </a:p>
          <a:p>
            <a:pPr marL="0" indent="0" defTabSz="914400">
              <a:spcAft>
                <a:spcPts val="600"/>
              </a:spcAft>
              <a:buNone/>
            </a:pPr>
            <a:endParaRPr lang="en-US" sz="700" dirty="0"/>
          </a:p>
          <a:p>
            <a:pPr indent="-228600" defTabSz="914400">
              <a:spcAft>
                <a:spcPts val="600"/>
              </a:spcAft>
            </a:pPr>
            <a:endParaRPr lang="en-US" sz="700" dirty="0"/>
          </a:p>
          <a:p>
            <a:pPr indent="-228600" defTabSz="914400">
              <a:spcAft>
                <a:spcPts val="600"/>
              </a:spcAft>
            </a:pPr>
            <a:endParaRPr lang="en-US" sz="700" dirty="0"/>
          </a:p>
          <a:p>
            <a:pPr marL="457200" indent="-457200">
              <a:buFont typeface="+mj-lt"/>
              <a:buAutoNum type="arabicPeriod"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8888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2CCF3-3BF9-45AB-ABF9-0BA2AD768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4FD4D-A543-5044-A0FA-54D1768A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Data Analysis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B6A32E-A15F-427F-8070-56005B9F2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598778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10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98F1-5EBE-EE42-ABD5-D8827D0A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1" y="127797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Participant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6258-7A68-4946-BF23-FC4667567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410" y="1084651"/>
            <a:ext cx="2797944" cy="994172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216 participants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190 parents/</a:t>
            </a:r>
            <a:r>
              <a:rPr lang="en-US" sz="1900" dirty="0"/>
              <a:t>caregivers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35 staff (17 with enrolled students)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0C8A3A3-E021-1244-BC54-F1758860F7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8490781"/>
              </p:ext>
            </p:extLst>
          </p:nvPr>
        </p:nvGraphicFramePr>
        <p:xfrm>
          <a:off x="4369869" y="127797"/>
          <a:ext cx="4774131" cy="393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2E02F0-FB4C-824A-8F6D-D1FE6DB84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91780"/>
              </p:ext>
            </p:extLst>
          </p:nvPr>
        </p:nvGraphicFramePr>
        <p:xfrm>
          <a:off x="281101" y="21205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A0CECC-9D54-2D46-95DD-9CC1DA592829}"/>
              </a:ext>
            </a:extLst>
          </p:cNvPr>
          <p:cNvSpPr txBox="1"/>
          <p:nvPr/>
        </p:nvSpPr>
        <p:spPr>
          <a:xfrm>
            <a:off x="5433981" y="4128569"/>
            <a:ext cx="3349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Comfortaa"/>
              </a:rPr>
              <a:t>46% female;10%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Comfortaa"/>
              </a:rPr>
              <a:t>4% </a:t>
            </a:r>
            <a:r>
              <a:rPr lang="en-US" sz="1200" dirty="0"/>
              <a:t>identify as Hispanic/PR/</a:t>
            </a:r>
            <a:r>
              <a:rPr lang="en-US" sz="1200" dirty="0" err="1"/>
              <a:t>Latine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8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3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815552"/>
            <a:ext cx="6143625" cy="4327948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820140" y="2058496"/>
            <a:ext cx="4942280" cy="1790700"/>
          </a:xfrm>
          <a:prstGeom prst="rect">
            <a:avLst/>
          </a:prstGeom>
        </p:spPr>
        <p:txBody>
          <a:bodyPr spcFirstLastPara="1" lIns="91425" tIns="91425" rIns="91425" bIns="91425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a typeface="Comfortaa"/>
                <a:cs typeface="Comfortaa"/>
                <a:sym typeface="Comfortaa"/>
              </a:rPr>
              <a:t>Summary Results: Top Responses By Percentage of Respondents</a:t>
            </a:r>
          </a:p>
        </p:txBody>
      </p:sp>
      <p:cxnSp>
        <p:nvCxnSpPr>
          <p:cNvPr id="146" name="Straight Connector 13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3794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: Shape 13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0"/>
            <a:ext cx="1709806" cy="950839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3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386173"/>
            <a:ext cx="1795013" cy="17463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212305"/>
            <a:ext cx="889838" cy="1328737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4762" y="315257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57805D-0905-814D-9739-BE861511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9366"/>
            <a:ext cx="2174391" cy="3272883"/>
          </a:xfrm>
        </p:spPr>
        <p:txBody>
          <a:bodyPr anchor="t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Current Barrier and New Directions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C1FFEE-0181-294B-9D0B-0826706B0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059366"/>
            <a:ext cx="2570462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Challenges to Participation?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39% not enough time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26% not sure how to get involved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19% not enough information</a:t>
            </a:r>
          </a:p>
          <a:p>
            <a:pPr marL="0" indent="0">
              <a:buNone/>
            </a:pPr>
            <a:r>
              <a:rPr lang="en-US" sz="1500" dirty="0"/>
              <a:t>MOST COMMON OPEN RESPONSE:  New to Drew this year or SY 2020-21</a:t>
            </a:r>
          </a:p>
          <a:p>
            <a:pPr>
              <a:buFont typeface="Wingdings" pitchFamily="2" charset="2"/>
              <a:buChar char="Ø"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059366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BA895-4303-E649-B1A8-92E273C47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059366"/>
            <a:ext cx="2398275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Activities that Interest You Most?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52% advocacy for policies, decision-making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48% teacher/staff appreciation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38% social events for families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/>
              <a:t>MOST COMMON OPEN RESPONSE: Provide safe space for families to provide feedback on their experience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726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D522C-D92D-AF40-89E6-C7A6A7F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9366"/>
            <a:ext cx="2174391" cy="3272883"/>
          </a:xfrm>
        </p:spPr>
        <p:txBody>
          <a:bodyPr anchor="t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Centering Equity and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BEE0-BE03-8249-9DBD-C4A542F57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059366"/>
            <a:ext cx="2570462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/>
              <a:t>Programs That Can Center Equity?</a:t>
            </a:r>
          </a:p>
          <a:p>
            <a:pPr>
              <a:buFont typeface="Wingdings" pitchFamily="2" charset="2"/>
              <a:buChar char="Ø"/>
            </a:pPr>
            <a:r>
              <a:rPr lang="en-US" sz="1200"/>
              <a:t>48% Teacher and classroom grants</a:t>
            </a:r>
          </a:p>
          <a:p>
            <a:pPr>
              <a:buFont typeface="Wingdings" pitchFamily="2" charset="2"/>
              <a:buChar char="Ø"/>
            </a:pPr>
            <a:r>
              <a:rPr lang="en-US" sz="1200"/>
              <a:t>43% Participation in school decision-making</a:t>
            </a:r>
          </a:p>
          <a:p>
            <a:pPr>
              <a:buFont typeface="Wingdings" pitchFamily="2" charset="2"/>
              <a:buChar char="Ø"/>
            </a:pPr>
            <a:r>
              <a:rPr lang="en-US" sz="1200"/>
              <a:t>37% Social activities for families</a:t>
            </a:r>
          </a:p>
          <a:p>
            <a:pPr>
              <a:buFont typeface="Wingdings" pitchFamily="2" charset="2"/>
              <a:buChar char="Ø"/>
            </a:pPr>
            <a:r>
              <a:rPr lang="en-US" sz="1200"/>
              <a:t>MOST COMMON OPEN RESPONSE: Unsure what this questions means by “centering equity”</a:t>
            </a:r>
          </a:p>
          <a:p>
            <a:pPr>
              <a:buFont typeface="Wingdings" pitchFamily="2" charset="2"/>
              <a:buChar char="Ø"/>
            </a:pPr>
            <a:r>
              <a:rPr lang="en-US" sz="1200"/>
              <a:t>NEXT MOST COMMON: PTA Leadership and membership matches the demographics of student enrollment</a:t>
            </a:r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  <a:p>
            <a:pPr>
              <a:buFont typeface="Wingdings" pitchFamily="2" charset="2"/>
              <a:buChar char="Ø"/>
            </a:pPr>
            <a:endParaRPr lang="en-US" sz="1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059366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C53C4-09E9-6C41-9C9E-9D65AB35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059366"/>
            <a:ext cx="2398275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/>
              <a:t>Programs That Build Community?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50% Social activities for families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44% Principal coffees and parent workshops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34% Teacher and staff appreciation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MOST COMMON OPEN RESPONSE: Unsure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NEXT MOST COMMON: More family social events in which families can also volunteer/engage</a:t>
            </a:r>
          </a:p>
          <a:p>
            <a:pPr>
              <a:buFont typeface="Wingdings" pitchFamily="2" charset="2"/>
              <a:buChar char="Ø"/>
            </a:pPr>
            <a:endParaRPr lang="en-US" sz="1300"/>
          </a:p>
          <a:p>
            <a:pPr>
              <a:buFont typeface="Wingdings" pitchFamily="2" charset="2"/>
              <a:buChar char="Ø"/>
            </a:pPr>
            <a:endParaRPr lang="en-US" sz="1300"/>
          </a:p>
          <a:p>
            <a:pPr>
              <a:buFont typeface="Wingdings" pitchFamily="2" charset="2"/>
              <a:buChar char="Ø"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40852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8EA93-AAED-4344-BB3B-CD03B402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9366"/>
            <a:ext cx="2174391" cy="3272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F49D-7A7F-0544-877C-F0710987E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059366"/>
            <a:ext cx="2570462" cy="32728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</a:pPr>
            <a:r>
              <a:rPr lang="en-US" sz="1200"/>
              <a:t>Exciting PTA Initiatives?</a:t>
            </a:r>
          </a:p>
          <a:p>
            <a:pPr marL="285750" indent="-342900" defTabSz="914400">
              <a:buFont typeface="Wingdings" pitchFamily="2" charset="2"/>
              <a:buChar char="Ø"/>
            </a:pPr>
            <a:r>
              <a:rPr lang="en-US" sz="1200"/>
              <a:t>50% Providing opportunities for family engagement, voice</a:t>
            </a:r>
          </a:p>
          <a:p>
            <a:pPr marL="285750" indent="-342900" defTabSz="914400">
              <a:buFont typeface="Wingdings" pitchFamily="2" charset="2"/>
              <a:buChar char="Ø"/>
            </a:pPr>
            <a:r>
              <a:rPr lang="en-US" sz="1200"/>
              <a:t>46% Building school culture and equity</a:t>
            </a:r>
          </a:p>
          <a:p>
            <a:pPr marL="285750" indent="-342900" defTabSz="914400">
              <a:buFont typeface="Wingdings" pitchFamily="2" charset="2"/>
              <a:buChar char="Ø"/>
            </a:pPr>
            <a:r>
              <a:rPr lang="en-US" sz="1200"/>
              <a:t>45% Promoting student engagement and voice</a:t>
            </a:r>
          </a:p>
          <a:p>
            <a:pPr marL="285750" indent="-342900" defTabSz="914400">
              <a:buFont typeface="Wingdings" pitchFamily="2" charset="2"/>
              <a:buChar char="Ø"/>
            </a:pPr>
            <a:r>
              <a:rPr lang="en-US" sz="1200"/>
              <a:t>MOST COMMON OPEN RESPONSE: Providing feedback to school leadership on policies and student/family experiences in ways that protect families from feeling vulnerable</a:t>
            </a:r>
          </a:p>
          <a:p>
            <a:pPr indent="-228600" defTabSz="914400"/>
            <a:endParaRPr lang="en-US" sz="1200"/>
          </a:p>
          <a:p>
            <a:pPr indent="-228600" defTabSz="914400"/>
            <a:endParaRPr lang="en-US" sz="12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059366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97EC5F-D4B3-EA4D-8F6C-82A07E952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059366"/>
            <a:ext cx="2398275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/>
              <a:t>Sample Programs for Drew?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12% resource collection for families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11% Family/staff culture-sharing initiatives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10% Speaker series/workshops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9% School-wide database of family skill-sets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9% Family training programs</a:t>
            </a:r>
          </a:p>
          <a:p>
            <a:pPr>
              <a:buFont typeface="Wingdings" pitchFamily="2" charset="2"/>
              <a:buChar char="Ø"/>
            </a:pPr>
            <a:r>
              <a:rPr lang="en-US" sz="1300"/>
              <a:t>9% Family volunteer program</a:t>
            </a:r>
          </a:p>
          <a:p>
            <a:pPr>
              <a:buFont typeface="Wingdings" pitchFamily="2" charset="2"/>
              <a:buChar char="Ø"/>
            </a:pPr>
            <a:endParaRPr lang="en-US" sz="1300"/>
          </a:p>
          <a:p>
            <a:pPr>
              <a:buFont typeface="Wingdings" pitchFamily="2" charset="2"/>
              <a:buChar char="Ø"/>
            </a:pPr>
            <a:endParaRPr lang="en-US" sz="1300"/>
          </a:p>
          <a:p>
            <a:pPr>
              <a:buFont typeface="Wingdings" pitchFamily="2" charset="2"/>
              <a:buChar char="Ø"/>
            </a:pPr>
            <a:endParaRPr lang="en-US" sz="1300"/>
          </a:p>
          <a:p>
            <a:pPr>
              <a:buFont typeface="Wingdings" pitchFamily="2" charset="2"/>
              <a:buChar char="Ø"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40239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a typeface="Comfortaa"/>
                <a:cs typeface="Comfortaa"/>
                <a:sym typeface="Comfortaa"/>
              </a:rPr>
              <a:t>12) What should the PTA be doing that it is not? </a:t>
            </a:r>
            <a:endParaRPr dirty="0">
              <a:ea typeface="Comfortaa"/>
              <a:cs typeface="Comfortaa"/>
              <a:sym typeface="Comforta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E3805-5AE0-9E49-AE47-6FCB65251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009699" cy="357004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4 responses from staff indicated more opportunities for staff to engage as PTA members</a:t>
            </a:r>
          </a:p>
          <a:p>
            <a:r>
              <a:rPr lang="en-US" dirty="0"/>
              <a:t>7 responses related to amplifying parent voice to inform curricula, policies, board decisions, communication strategies</a:t>
            </a:r>
          </a:p>
          <a:p>
            <a:r>
              <a:rPr lang="en-US" dirty="0"/>
              <a:t>5 respondents provided affirming feedback on current programming</a:t>
            </a:r>
          </a:p>
          <a:p>
            <a:r>
              <a:rPr lang="en-US" dirty="0"/>
              <a:t>7 or more responses spoke to the importance of events to be scheduled regularly and well in advance</a:t>
            </a:r>
          </a:p>
          <a:p>
            <a:r>
              <a:rPr lang="en-US" dirty="0"/>
              <a:t>*</a:t>
            </a:r>
            <a:r>
              <a:rPr lang="en-US" b="1" dirty="0"/>
              <a:t>several responses (like supporting families in need) are the purview of the school or other school bodies (PAC, PEC) and speak to the </a:t>
            </a:r>
            <a:r>
              <a:rPr lang="en-US" b="1" dirty="0" err="1"/>
              <a:t>importace</a:t>
            </a:r>
            <a:r>
              <a:rPr lang="en-US" b="1" dirty="0"/>
              <a:t> of school-wide communication that clarifies the roles of these bodies and where to go for resources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C61F49-FD38-514E-83C7-0ABD44722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17236"/>
              </p:ext>
            </p:extLst>
          </p:nvPr>
        </p:nvGraphicFramePr>
        <p:xfrm>
          <a:off x="3792353" y="1200149"/>
          <a:ext cx="5149515" cy="357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815552"/>
            <a:ext cx="6143625" cy="4327948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805F80-2804-704E-BD85-BCAAA022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40" y="2058496"/>
            <a:ext cx="494228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000" dirty="0">
                <a:solidFill>
                  <a:srgbClr val="FFFFFF"/>
                </a:solidFill>
              </a:rPr>
              <a:t>Trends in Data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3794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0"/>
            <a:ext cx="1709806" cy="950839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386173"/>
            <a:ext cx="1795013" cy="17463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212305"/>
            <a:ext cx="889838" cy="1328737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4762" y="315257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12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6756</TotalTime>
  <Words>821</Words>
  <Application>Microsoft Macintosh PowerPoint</Application>
  <PresentationFormat>On-screen Show (16:9)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Gothic</vt:lpstr>
      <vt:lpstr>Calibri</vt:lpstr>
      <vt:lpstr>Arial</vt:lpstr>
      <vt:lpstr>Wingdings</vt:lpstr>
      <vt:lpstr>Office Theme</vt:lpstr>
      <vt:lpstr>PTA Restructuring  Survey Analysis</vt:lpstr>
      <vt:lpstr>Data Analysis Process</vt:lpstr>
      <vt:lpstr>Participant Data</vt:lpstr>
      <vt:lpstr>Summary Results: Top Responses By Percentage of Respondents</vt:lpstr>
      <vt:lpstr>Current Barrier and New Directions</vt:lpstr>
      <vt:lpstr>Centering Equity and Community</vt:lpstr>
      <vt:lpstr>Looking Ahead</vt:lpstr>
      <vt:lpstr>12) What should the PTA be doing that it is not? </vt:lpstr>
      <vt:lpstr>Trends in Data</vt:lpstr>
      <vt:lpstr>Trends: The Work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 Restructuring  Survey Analysis</dc:title>
  <cp:lastModifiedBy>Kristin Moody</cp:lastModifiedBy>
  <cp:revision>12</cp:revision>
  <dcterms:modified xsi:type="dcterms:W3CDTF">2021-12-10T19:00:47Z</dcterms:modified>
</cp:coreProperties>
</file>